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5"/>
  </p:notesMasterIdLst>
  <p:sldIdLst>
    <p:sldId id="256" r:id="rId2"/>
    <p:sldId id="257" r:id="rId3"/>
    <p:sldId id="273" r:id="rId4"/>
    <p:sldId id="275" r:id="rId5"/>
    <p:sldId id="274" r:id="rId6"/>
    <p:sldId id="259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7" r:id="rId15"/>
    <p:sldId id="283" r:id="rId16"/>
    <p:sldId id="279" r:id="rId17"/>
    <p:sldId id="276" r:id="rId18"/>
    <p:sldId id="281" r:id="rId19"/>
    <p:sldId id="262" r:id="rId20"/>
    <p:sldId id="260" r:id="rId21"/>
    <p:sldId id="261" r:id="rId22"/>
    <p:sldId id="258" r:id="rId23"/>
    <p:sldId id="280" r:id="rId24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99654C-1162-9FD3-3519-6A154CEE7981}" v="586" dt="2025-10-23T15:40:28.708"/>
    <p1510:client id="{39990E4B-A297-25EF-A55C-80F22E614003}" v="1459" dt="2025-10-24T00:42:18.575"/>
    <p1510:client id="{3E2A5408-9DA0-2355-36AD-BE39921A3BB3}" v="305" dt="2025-10-24T06:23:37.781"/>
    <p1510:client id="{6F68205E-DD5D-BDFD-089B-F6CC92220879}" v="323" dt="2025-10-24T06:25:23.441"/>
    <p1510:client id="{B11C1DAF-90F8-7153-5E77-F69EFB6C5A73}" v="1968" dt="2025-10-24T04:56:05.570"/>
    <p1510:client id="{CC04FF1E-A4C8-867B-C9C8-C893B7C6FDDC}" v="63" dt="2025-10-24T05:00:45.607"/>
    <p1510:client id="{F97F4817-8179-B273-7E97-01998C0847FE}" v="2" dt="2025-10-24T06:17:22.768"/>
    <p1510:client id="{FA371489-416E-8BD6-9390-BAEDBD0E16A2}" v="270" dt="2025-10-22T13:07:39.367"/>
    <p1510:client id="{FAAD375C-0763-8C93-5C0C-3EC82BA568FB}" v="369" dt="2025-10-23T12:00:18.5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379A0A-DBDC-4855-BA1C-823147E70109}" type="datetimeFigureOut">
              <a:t>10/29/2025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2A9EC-0EB2-4490-A48B-18557A170B2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47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chemeClr val="bg1"/>
                </a:solidFill>
              </a:rPr>
              <a:t>Overall, the chart demonstrates that </a:t>
            </a:r>
            <a:r>
              <a:rPr lang="en-US" b="1" err="1">
                <a:solidFill>
                  <a:schemeClr val="bg1"/>
                </a:solidFill>
              </a:rPr>
              <a:t>nosingle</a:t>
            </a:r>
            <a:r>
              <a:rPr lang="en-US" b="1">
                <a:solidFill>
                  <a:schemeClr val="bg1"/>
                </a:solidFill>
              </a:rPr>
              <a:t> model is immune</a:t>
            </a:r>
            <a:r>
              <a:rPr lang="en-US">
                <a:solidFill>
                  <a:schemeClr val="bg1"/>
                </a:solidFill>
              </a:rPr>
              <a:t>, and </a:t>
            </a:r>
            <a:r>
              <a:rPr lang="en-US" b="1">
                <a:solidFill>
                  <a:schemeClr val="bg1"/>
                </a:solidFill>
              </a:rPr>
              <a:t>persuasive </a:t>
            </a:r>
            <a:r>
              <a:rPr lang="en-US" b="1" err="1">
                <a:solidFill>
                  <a:schemeClr val="bg1"/>
                </a:solidFill>
              </a:rPr>
              <a:t>orrelationship</a:t>
            </a:r>
            <a:r>
              <a:rPr lang="en-US" b="1">
                <a:solidFill>
                  <a:schemeClr val="bg1"/>
                </a:solidFill>
              </a:rPr>
              <a:t>-based manipulations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areespecially</a:t>
            </a:r>
            <a:r>
              <a:rPr lang="en-US">
                <a:solidFill>
                  <a:schemeClr val="bg1"/>
                </a:solidFill>
              </a:rPr>
              <a:t> successful in bypassing content-safety filters.</a:t>
            </a:r>
          </a:p>
          <a:p>
            <a:pPr marL="228600" indent="-228600">
              <a:buFont typeface="Arial,Sans-Serif"/>
              <a:buChar char="•"/>
            </a:pPr>
            <a:endParaRPr lang="en-US">
              <a:solidFill>
                <a:srgbClr val="FFFFFF"/>
              </a:solidFill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2A9EC-0EB2-4490-A48B-18557A170B22}" type="slidenum"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402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chart shows that </a:t>
            </a:r>
            <a:r>
              <a:rPr lang="en-US" b="1"/>
              <a:t>paraphrased prompts consistently achieved higher attack success rates than direct prompts across all techniques</a:t>
            </a:r>
            <a:r>
              <a:rPr lang="en-US"/>
              <a:t>, with the highest vulnerability observed in </a:t>
            </a:r>
            <a:r>
              <a:rPr lang="en-US" b="1"/>
              <a:t>Pretexting, </a:t>
            </a:r>
            <a:r>
              <a:rPr lang="en-US"/>
              <a:t>highlighting how applying social engineering techniques in paraphrasing significantly increases LLM vulnerability.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2A9EC-0EB2-4490-A48B-18557A170B22}" type="slidenum"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837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pie chart illustrates the distribution of social engineering techniques used in our prompts, showing that </a:t>
            </a:r>
            <a:r>
              <a:rPr lang="en-US" b="1"/>
              <a:t>Persuasion (21.4%)</a:t>
            </a:r>
            <a:r>
              <a:rPr lang="en-US"/>
              <a:t>, </a:t>
            </a:r>
            <a:r>
              <a:rPr lang="en-US" b="1"/>
              <a:t>Pretexting (19.8%)</a:t>
            </a:r>
            <a:r>
              <a:rPr lang="en-US"/>
              <a:t>, and </a:t>
            </a:r>
            <a:r>
              <a:rPr lang="en-US" b="1"/>
              <a:t>Urgency (15.9%)</a:t>
            </a:r>
            <a:r>
              <a:rPr lang="en-US"/>
              <a:t> were the most frequently applied tactics, indicating a strong focus on manipulative strategies that exploit trust, context, and time pressure.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2A9EC-0EB2-4490-A48B-18557A170B22}" type="slidenum"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52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word clouds show that each social engineering technique relies on distinct linguistic patterns—such as </a:t>
            </a:r>
            <a:r>
              <a:rPr lang="en-US" b="1"/>
              <a:t>scenario-based terms in Pretexting</a:t>
            </a:r>
            <a:r>
              <a:rPr lang="en-US"/>
              <a:t>, </a:t>
            </a:r>
            <a:r>
              <a:rPr lang="en-US" b="1"/>
              <a:t>reward-oriented language in Incentive and Motivator</a:t>
            </a:r>
            <a:r>
              <a:rPr lang="en-US"/>
              <a:t>, </a:t>
            </a:r>
            <a:r>
              <a:rPr lang="en-US" b="1"/>
              <a:t>time pressure cues in Urgency</a:t>
            </a:r>
            <a:r>
              <a:rPr lang="en-US"/>
              <a:t>, and </a:t>
            </a:r>
            <a:r>
              <a:rPr lang="en-US" b="1"/>
              <a:t>emotional triggers in Attention Grabbing</a:t>
            </a:r>
            <a:r>
              <a:rPr lang="en-US"/>
              <a:t>—revealing how psychological tactics are embedded in prompt phrasing.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2A9EC-0EB2-4490-A48B-18557A170B22}" type="slidenum"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052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316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36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678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370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67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237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732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026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763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91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652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69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42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761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9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30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81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Seven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7201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 Benchmarking </a:t>
            </a:r>
            <a:r>
              <a:rPr lang="en-GB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llm</a:t>
            </a:r>
            <a:r>
              <a:rPr lang="en-GB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safety against social engineering techniques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4260273"/>
            <a:ext cx="8676222" cy="1905000"/>
          </a:xfrm>
        </p:spPr>
        <p:txBody>
          <a:bodyPr/>
          <a:lstStyle/>
          <a:p>
            <a:r>
              <a:rPr lang="en-GB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/>
                <a:ea typeface="Calibri"/>
                <a:cs typeface="Calibri"/>
              </a:rPr>
              <a:t>Project xc2 – Week 11 update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6229E-6957-3696-9CA1-3EB3DD359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E27DA0-B8CC-49D8-96C7-4C9DF4643EA9}"/>
              </a:ext>
            </a:extLst>
          </p:cNvPr>
          <p:cNvSpPr txBox="1"/>
          <p:nvPr/>
        </p:nvSpPr>
        <p:spPr>
          <a:xfrm>
            <a:off x="663153" y="589617"/>
            <a:ext cx="1044632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500">
                <a:ea typeface="+mn-lt"/>
                <a:cs typeface="+mn-lt"/>
              </a:rPr>
              <a:t>Duplicity grouped by Technique</a:t>
            </a:r>
            <a:endParaRPr lang="en-US" sz="35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4B8E7D-09DE-F811-5678-92E41E245243}"/>
              </a:ext>
            </a:extLst>
          </p:cNvPr>
          <p:cNvSpPr txBox="1"/>
          <p:nvPr/>
        </p:nvSpPr>
        <p:spPr>
          <a:xfrm>
            <a:off x="660400" y="1963615"/>
            <a:ext cx="4804508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 b="1">
                <a:ea typeface="+mn-lt"/>
                <a:cs typeface="+mn-lt"/>
              </a:rPr>
              <a:t>Counts of rows</a:t>
            </a:r>
            <a:r>
              <a:rPr lang="en-US" sz="1500">
                <a:ea typeface="+mn-lt"/>
                <a:cs typeface="+mn-lt"/>
              </a:rPr>
              <a:t> that belong to </a:t>
            </a:r>
            <a:r>
              <a:rPr lang="en-US" sz="1500" b="1">
                <a:ea typeface="+mn-lt"/>
                <a:cs typeface="+mn-lt"/>
              </a:rPr>
              <a:t>any duplicate set</a:t>
            </a:r>
            <a:r>
              <a:rPr lang="en-US" sz="1500">
                <a:ea typeface="+mn-lt"/>
                <a:cs typeface="+mn-lt"/>
              </a:rPr>
              <a:t> (either exact dup across main text fields or near-dup by similarity), grouped by technique.</a:t>
            </a:r>
            <a:endParaRPr lang="en-US" sz="1500" b="1">
              <a:ea typeface="+mn-lt"/>
              <a:cs typeface="+mn-lt"/>
            </a:endParaRPr>
          </a:p>
          <a:p>
            <a:endParaRPr lang="en-US" sz="1500" b="1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Interpretation: </a:t>
            </a:r>
          </a:p>
          <a:p>
            <a:r>
              <a:rPr lang="en-US" sz="1500">
                <a:ea typeface="+mn-lt"/>
                <a:cs typeface="+mn-lt"/>
              </a:rPr>
              <a:t>The larger the bar , the more the number of duplicates.</a:t>
            </a:r>
          </a:p>
          <a:p>
            <a:endParaRPr lang="en-US" sz="1500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How to read</a:t>
            </a:r>
            <a:endParaRPr lang="en-US" sz="15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500">
                <a:ea typeface="+mn-lt"/>
                <a:cs typeface="+mn-lt"/>
              </a:rPr>
              <a:t>X-axis: technique.</a:t>
            </a:r>
          </a:p>
          <a:p>
            <a:pPr marL="285750" indent="-285750">
              <a:buFont typeface="Arial"/>
              <a:buChar char="•"/>
            </a:pPr>
            <a:r>
              <a:rPr lang="en-US" sz="1500">
                <a:ea typeface="+mn-lt"/>
                <a:cs typeface="+mn-lt"/>
              </a:rPr>
              <a:t>Y-axis: number of rows that are in duplicate clusters.</a:t>
            </a:r>
          </a:p>
          <a:p>
            <a:endParaRPr lang="en-US" sz="1500" b="1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Why it matters (ISO/DAMA)</a:t>
            </a:r>
            <a:br>
              <a:rPr lang="en-US" sz="1500" b="1">
                <a:ea typeface="+mn-lt"/>
                <a:cs typeface="+mn-lt"/>
              </a:rPr>
            </a:br>
            <a:r>
              <a:rPr lang="en-US" sz="1500">
                <a:ea typeface="+mn-lt"/>
                <a:cs typeface="+mn-lt"/>
              </a:rPr>
              <a:t>Directly addresses Uniqueness. Duplicates inflate metrics and reduce variety.</a:t>
            </a:r>
            <a:endParaRPr lang="en-US"/>
          </a:p>
        </p:txBody>
      </p:sp>
      <p:pic>
        <p:nvPicPr>
          <p:cNvPr id="5" name="Picture 4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4E10FF0A-1162-821A-DFA6-7CB617339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7596" y="1967333"/>
            <a:ext cx="5627601" cy="338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18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4738D-E036-65FC-F7C8-A85E6CB22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E2EAA7-2073-F774-4ADF-0DD431BD87BB}"/>
              </a:ext>
            </a:extLst>
          </p:cNvPr>
          <p:cNvSpPr txBox="1"/>
          <p:nvPr/>
        </p:nvSpPr>
        <p:spPr>
          <a:xfrm>
            <a:off x="861468" y="392278"/>
            <a:ext cx="1073842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500">
                <a:ea typeface="+mn-lt"/>
                <a:cs typeface="+mn-lt"/>
              </a:rPr>
              <a:t>Direct vs Paraphrased Agreement (per model)</a:t>
            </a:r>
            <a:endParaRPr lang="en-US" sz="35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8FA3A2-940D-223F-F99D-CD096EDB082A}"/>
              </a:ext>
            </a:extLst>
          </p:cNvPr>
          <p:cNvSpPr txBox="1"/>
          <p:nvPr/>
        </p:nvSpPr>
        <p:spPr>
          <a:xfrm>
            <a:off x="761999" y="1601177"/>
            <a:ext cx="4836746" cy="40164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 b="1">
                <a:ea typeface="+mn-lt"/>
                <a:cs typeface="+mn-lt"/>
              </a:rPr>
              <a:t>For each model (Grok, GPT-5, Gemini), this is the % of times the label</a:t>
            </a:r>
            <a:r>
              <a:rPr lang="en-US" sz="1500">
                <a:ea typeface="+mn-lt"/>
                <a:cs typeface="+mn-lt"/>
              </a:rPr>
              <a:t> on the </a:t>
            </a:r>
            <a:r>
              <a:rPr lang="en-US" sz="1500" b="1">
                <a:ea typeface="+mn-lt"/>
                <a:cs typeface="+mn-lt"/>
              </a:rPr>
              <a:t>Direct Prompt</a:t>
            </a:r>
            <a:r>
              <a:rPr lang="en-US" sz="1500">
                <a:ea typeface="+mn-lt"/>
                <a:cs typeface="+mn-lt"/>
              </a:rPr>
              <a:t> matches the label on the </a:t>
            </a:r>
            <a:r>
              <a:rPr lang="en-US" sz="1500" b="1">
                <a:ea typeface="+mn-lt"/>
                <a:cs typeface="+mn-lt"/>
              </a:rPr>
              <a:t>Paraphrased Prompt</a:t>
            </a:r>
            <a:r>
              <a:rPr lang="en-US" sz="1500">
                <a:ea typeface="+mn-lt"/>
                <a:cs typeface="+mn-lt"/>
              </a:rPr>
              <a:t> (plus Cohen’s κ in the tables).</a:t>
            </a:r>
            <a:endParaRPr lang="en-US" sz="1500"/>
          </a:p>
          <a:p>
            <a:endParaRPr lang="en-US" sz="1500" b="1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Interpretation: </a:t>
            </a:r>
            <a:r>
              <a:rPr lang="en-US" sz="1500">
                <a:ea typeface="+mn-lt"/>
                <a:cs typeface="+mn-lt"/>
              </a:rPr>
              <a:t>Higher percentage is better agreement.</a:t>
            </a:r>
            <a:endParaRPr lang="en-US" sz="1500" b="1">
              <a:ea typeface="+mn-lt"/>
              <a:cs typeface="+mn-lt"/>
            </a:endParaRPr>
          </a:p>
          <a:p>
            <a:endParaRPr lang="en-US" sz="1500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How to read</a:t>
            </a:r>
            <a:endParaRPr lang="en-US" sz="15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500">
                <a:ea typeface="+mn-lt"/>
                <a:cs typeface="+mn-lt"/>
              </a:rPr>
              <a:t>Y axis - Bar height = Percent Agreement (0–100%).</a:t>
            </a:r>
            <a:endParaRPr lang="en-US" sz="1500"/>
          </a:p>
          <a:p>
            <a:pPr marL="285750" indent="-285750">
              <a:buFont typeface="Arial"/>
              <a:buChar char="•"/>
            </a:pPr>
            <a:r>
              <a:rPr lang="en-US" sz="1500"/>
              <a:t>X-axis – LLM model</a:t>
            </a:r>
          </a:p>
          <a:p>
            <a:endParaRPr lang="en-US" sz="1500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Why it matters (ISO/DAMA)</a:t>
            </a:r>
            <a:br>
              <a:rPr lang="en-US" sz="1500" b="1">
                <a:ea typeface="+mn-lt"/>
                <a:cs typeface="+mn-lt"/>
              </a:rPr>
            </a:br>
            <a:r>
              <a:rPr lang="en-US" sz="1500">
                <a:ea typeface="+mn-lt"/>
                <a:cs typeface="+mn-lt"/>
              </a:rPr>
              <a:t> Maps to Reliability/Consistency (and label Accuracy). If wording changes flip the label, definitions or examples may be unclear.</a:t>
            </a:r>
          </a:p>
        </p:txBody>
      </p:sp>
      <p:pic>
        <p:nvPicPr>
          <p:cNvPr id="6" name="Picture 5" descr="A graph showing a number of different colored squares&#10;&#10;AI-generated content may be incorrect.">
            <a:extLst>
              <a:ext uri="{FF2B5EF4-FFF2-40B4-BE49-F238E27FC236}">
                <a16:creationId xmlns:a16="http://schemas.microsoft.com/office/drawing/2014/main" id="{DBB99511-386A-EE6B-4653-644A9C1F4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111" y="1714241"/>
            <a:ext cx="6007156" cy="3623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515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67CD86-1CD9-ACE6-E76E-0F31B40AF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25B0C5-86F9-9C44-E453-9D96B9AC956D}"/>
              </a:ext>
            </a:extLst>
          </p:cNvPr>
          <p:cNvSpPr txBox="1"/>
          <p:nvPr/>
        </p:nvSpPr>
        <p:spPr>
          <a:xfrm>
            <a:off x="906407" y="513417"/>
            <a:ext cx="1044632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500">
                <a:ea typeface="+mn-lt"/>
                <a:cs typeface="+mn-lt"/>
              </a:rPr>
              <a:t>Inter-Model Agreement on Paraphrased Results</a:t>
            </a:r>
            <a:endParaRPr lang="en-US" sz="35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2D17BF-74AA-186A-22D6-F4972600E61D}"/>
              </a:ext>
            </a:extLst>
          </p:cNvPr>
          <p:cNvSpPr txBox="1"/>
          <p:nvPr/>
        </p:nvSpPr>
        <p:spPr>
          <a:xfrm>
            <a:off x="1049216" y="1702288"/>
            <a:ext cx="4780085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 b="1">
                <a:ea typeface="+mn-lt"/>
                <a:cs typeface="+mn-lt"/>
              </a:rPr>
              <a:t>What it is</a:t>
            </a:r>
            <a:br>
              <a:rPr lang="en-US" sz="1500" b="1">
                <a:ea typeface="+mn-lt"/>
                <a:cs typeface="+mn-lt"/>
              </a:rPr>
            </a:br>
            <a:r>
              <a:rPr lang="en-US" sz="1500" b="1">
                <a:ea typeface="+mn-lt"/>
                <a:cs typeface="+mn-lt"/>
              </a:rPr>
              <a:t> Agreement (%) between models on paraphrased</a:t>
            </a:r>
            <a:r>
              <a:rPr lang="en-US" sz="1500">
                <a:ea typeface="+mn-lt"/>
                <a:cs typeface="+mn-lt"/>
              </a:rPr>
              <a:t> outcomes (Grok↔GPT-5, </a:t>
            </a:r>
            <a:r>
              <a:rPr lang="en-US" sz="1500" err="1">
                <a:ea typeface="+mn-lt"/>
                <a:cs typeface="+mn-lt"/>
              </a:rPr>
              <a:t>Grok↔Gemini</a:t>
            </a:r>
            <a:r>
              <a:rPr lang="en-US" sz="1500">
                <a:ea typeface="+mn-lt"/>
                <a:cs typeface="+mn-lt"/>
              </a:rPr>
              <a:t>, GPT-5↔Gemini).</a:t>
            </a:r>
            <a:endParaRPr lang="en-US" sz="1500" b="1">
              <a:ea typeface="+mn-lt"/>
              <a:cs typeface="+mn-lt"/>
            </a:endParaRPr>
          </a:p>
          <a:p>
            <a:endParaRPr lang="en-US" sz="1500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Interpretation: </a:t>
            </a:r>
            <a:r>
              <a:rPr lang="en-US" sz="1500">
                <a:ea typeface="+mn-lt"/>
                <a:cs typeface="+mn-lt"/>
              </a:rPr>
              <a:t>every pair tells the level of agreement between 2 models.</a:t>
            </a:r>
          </a:p>
          <a:p>
            <a:endParaRPr lang="en-US" sz="1500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Graphs:</a:t>
            </a:r>
          </a:p>
          <a:p>
            <a:pPr marL="285750" indent="-285750">
              <a:buFont typeface="Arial"/>
              <a:buChar char="•"/>
            </a:pPr>
            <a:r>
              <a:rPr lang="en-US" sz="1500">
                <a:ea typeface="+mn-lt"/>
                <a:cs typeface="+mn-lt"/>
              </a:rPr>
              <a:t>Bar height = % agreement between model pair.</a:t>
            </a:r>
            <a:endParaRPr lang="en-US" sz="1500"/>
          </a:p>
          <a:p>
            <a:pPr marL="285750" indent="-285750">
              <a:buFont typeface="Arial"/>
              <a:buChar char="•"/>
            </a:pPr>
            <a:r>
              <a:rPr lang="en-US" sz="1500">
                <a:ea typeface="+mn-lt"/>
                <a:cs typeface="+mn-lt"/>
              </a:rPr>
              <a:t>Higher = models converge on the same decisions.</a:t>
            </a:r>
            <a:endParaRPr lang="en-US" sz="1500"/>
          </a:p>
          <a:p>
            <a:pPr marL="285750" indent="-285750">
              <a:buFont typeface="Arial"/>
              <a:buChar char="•"/>
            </a:pPr>
            <a:endParaRPr lang="en-US" sz="1500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Why it matters (ISO/DAMA)</a:t>
            </a:r>
            <a:br>
              <a:rPr lang="en-US" sz="1500" b="1">
                <a:ea typeface="+mn-lt"/>
                <a:cs typeface="+mn-lt"/>
              </a:rPr>
            </a:br>
            <a:r>
              <a:rPr lang="en-US" sz="1500" b="1">
                <a:ea typeface="+mn-lt"/>
                <a:cs typeface="+mn-lt"/>
              </a:rPr>
              <a:t>Supports Consistency</a:t>
            </a:r>
            <a:r>
              <a:rPr lang="en-US" sz="1500">
                <a:ea typeface="+mn-lt"/>
                <a:cs typeface="+mn-lt"/>
              </a:rPr>
              <a:t> across systems. Divergence may signal ambiguous definitions or edge-case prompts.</a:t>
            </a:r>
          </a:p>
        </p:txBody>
      </p:sp>
      <p:pic>
        <p:nvPicPr>
          <p:cNvPr id="7" name="Picture 6" descr="A graph with different colored squares&#10;&#10;AI-generated content may be incorrect.">
            <a:extLst>
              <a:ext uri="{FF2B5EF4-FFF2-40B4-BE49-F238E27FC236}">
                <a16:creationId xmlns:a16="http://schemas.microsoft.com/office/drawing/2014/main" id="{3E5B48D9-DE74-97BF-E465-CD25A541A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4389" y="1758462"/>
            <a:ext cx="5939881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41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65D0050-C4A4-C5EA-F58B-CF88CA457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473" y="505802"/>
            <a:ext cx="6165362" cy="1490785"/>
          </a:xfrm>
          <a:prstGeom prst="rect">
            <a:avLst/>
          </a:prstGeom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D7583D9-CACE-0D3E-DC01-4AB4442DE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581" y="2489200"/>
            <a:ext cx="7086112" cy="1667608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FFACDBF-088C-62C2-E673-D52EADBE1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8523" y="4792784"/>
            <a:ext cx="6778381" cy="156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104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EC0C5BDC-6B98-E1F5-FEF3-D893C5F69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US" sz="280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Success Rate for Human Labels</a:t>
            </a:r>
          </a:p>
          <a:p>
            <a:endParaRPr lang="en-US" sz="280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BD5B041C-32C2-B8AE-DF48-29EBB6BAC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,Sans-Serif"/>
            </a:pPr>
            <a:r>
              <a:rPr lang="en-GB" sz="14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Overall average success rates were 31.5% for direct prompts and 58.7%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,Sans-Serif"/>
            </a:pPr>
            <a:r>
              <a:rPr lang="en-GB" sz="14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for paraphrased prompts, showing paraphrasing almost double success rate. 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,Sans-Serif"/>
            </a:pPr>
            <a:r>
              <a:rPr lang="en-GB" sz="14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Among models, Grok performed best (0.84 for paraphrased),followed by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,Sans-Serif"/>
            </a:pPr>
            <a:r>
              <a:rPr lang="en-GB" sz="14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Gemini (0.50) and GPT-5 (0.43) — meaning Grok is most vulnerable to paraphrased attacks. 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</a:pPr>
            <a:endParaRPr lang="en-GB" sz="1400">
              <a:gradFill flip="none" rotWithShape="1">
                <a:gsLst>
                  <a:gs pos="0">
                    <a:prstClr val="white"/>
                  </a:gs>
                  <a:gs pos="100000">
                    <a:prstClr val="white">
                      <a:lumMod val="75000"/>
                    </a:prstClr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</a:pPr>
            <a:endParaRPr lang="en-GB" sz="1400">
              <a:gradFill flip="none" rotWithShape="1">
                <a:gsLst>
                  <a:gs pos="0">
                    <a:prstClr val="white"/>
                  </a:gs>
                  <a:gs pos="100000">
                    <a:prstClr val="white">
                      <a:lumMod val="75000"/>
                    </a:prstClr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</a:pPr>
            <a:endParaRPr lang="en-GB" sz="14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endParaRPr lang="en-US" sz="1400">
              <a:gradFill flip="none" rotWithShape="1">
                <a:gsLst>
                  <a:gs pos="0">
                    <a:prstClr val="white"/>
                  </a:gs>
                  <a:gs pos="100000">
                    <a:prstClr val="white">
                      <a:lumMod val="75000"/>
                    </a:prstClr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3" name="Picture 2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A8494495-0A81-9A9C-4919-A47394895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94" y="1159407"/>
            <a:ext cx="6916633" cy="421914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86758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25F10-740E-E6E8-9684-9986DEC75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73" y="-185772"/>
            <a:ext cx="4744960" cy="1905000"/>
          </a:xfrm>
        </p:spPr>
        <p:txBody>
          <a:bodyPr>
            <a:normAutofit/>
          </a:bodyPr>
          <a:lstStyle/>
          <a:p>
            <a:r>
              <a:rPr lang="en-US" sz="28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Attack rates by technique and model</a:t>
            </a:r>
          </a:p>
        </p:txBody>
      </p:sp>
      <p:pic>
        <p:nvPicPr>
          <p:cNvPr id="5" name="Content Placeholder 3" descr="A screen shot of a graph&#10;&#10;AI-generated content may be incorrect.">
            <a:extLst>
              <a:ext uri="{FF2B5EF4-FFF2-40B4-BE49-F238E27FC236}">
                <a16:creationId xmlns:a16="http://schemas.microsoft.com/office/drawing/2014/main" id="{687BC407-C21C-0734-1CE1-3E3F50A869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4775" y="881531"/>
            <a:ext cx="6916633" cy="48416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20E0AA-5B84-7C5D-173A-EF122E8AF6C2}"/>
              </a:ext>
            </a:extLst>
          </p:cNvPr>
          <p:cNvSpPr txBox="1"/>
          <p:nvPr/>
        </p:nvSpPr>
        <p:spPr>
          <a:xfrm>
            <a:off x="266978" y="1949497"/>
            <a:ext cx="4271650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Heatmap: shows how </a:t>
            </a:r>
            <a:r>
              <a:rPr lang="en-US" sz="1400" i="1">
                <a:ea typeface="+mn-lt"/>
                <a:cs typeface="+mn-lt"/>
              </a:rPr>
              <a:t>different social engineering techniques</a:t>
            </a:r>
            <a:r>
              <a:rPr lang="en-US" sz="1400">
                <a:ea typeface="+mn-lt"/>
                <a:cs typeface="+mn-lt"/>
              </a:rPr>
              <a:t> performed across the three tested LLMs — </a:t>
            </a:r>
            <a:r>
              <a:rPr lang="en-US" sz="1400" b="1">
                <a:ea typeface="+mn-lt"/>
                <a:cs typeface="+mn-lt"/>
              </a:rPr>
              <a:t>Gemini</a:t>
            </a:r>
            <a:r>
              <a:rPr lang="en-US" sz="1400">
                <a:ea typeface="+mn-lt"/>
                <a:cs typeface="+mn-lt"/>
              </a:rPr>
              <a:t>, </a:t>
            </a:r>
            <a:r>
              <a:rPr lang="en-US" sz="1400" b="1">
                <a:ea typeface="+mn-lt"/>
                <a:cs typeface="+mn-lt"/>
              </a:rPr>
              <a:t>GPT-5</a:t>
            </a:r>
            <a:r>
              <a:rPr lang="en-US" sz="1400">
                <a:ea typeface="+mn-lt"/>
                <a:cs typeface="+mn-lt"/>
              </a:rPr>
              <a:t>, and </a:t>
            </a:r>
            <a:r>
              <a:rPr lang="en-US" sz="1400" b="1">
                <a:ea typeface="+mn-lt"/>
                <a:cs typeface="+mn-lt"/>
              </a:rPr>
              <a:t>Grok</a:t>
            </a:r>
            <a:r>
              <a:rPr lang="en-US" sz="1400">
                <a:ea typeface="+mn-lt"/>
                <a:cs typeface="+mn-lt"/>
              </a:rPr>
              <a:t>.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 sz="14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The darker shades represent </a:t>
            </a:r>
            <a:r>
              <a:rPr lang="en-US" sz="1400" b="1">
                <a:ea typeface="+mn-lt"/>
                <a:cs typeface="+mn-lt"/>
              </a:rPr>
              <a:t>higher attack success rates (unsafe outputs)</a:t>
            </a:r>
            <a:r>
              <a:rPr lang="en-US" sz="1400">
                <a:ea typeface="+mn-lt"/>
                <a:cs typeface="+mn-lt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sz="14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400" b="1">
                <a:ea typeface="+mn-lt"/>
                <a:cs typeface="+mn-lt"/>
              </a:rPr>
              <a:t>Grok</a:t>
            </a:r>
            <a:r>
              <a:rPr lang="en-US" sz="1400">
                <a:ea typeface="+mn-lt"/>
                <a:cs typeface="+mn-lt"/>
              </a:rPr>
              <a:t> consistently exhibits the highest vulnerability, </a:t>
            </a:r>
            <a:r>
              <a:rPr lang="en-US" sz="1400" b="1">
                <a:ea typeface="+mn-lt"/>
                <a:cs typeface="+mn-lt"/>
              </a:rPr>
              <a:t>Gemini</a:t>
            </a:r>
            <a:r>
              <a:rPr lang="en-US" sz="1400">
                <a:ea typeface="+mn-lt"/>
                <a:cs typeface="+mn-lt"/>
              </a:rPr>
              <a:t> and </a:t>
            </a:r>
            <a:r>
              <a:rPr lang="en-US" sz="1400" b="1">
                <a:ea typeface="+mn-lt"/>
                <a:cs typeface="+mn-lt"/>
              </a:rPr>
              <a:t>GPT-5</a:t>
            </a:r>
            <a:r>
              <a:rPr lang="en-US" sz="1400">
                <a:ea typeface="+mn-lt"/>
                <a:cs typeface="+mn-lt"/>
              </a:rPr>
              <a:t> show moderate resilience across different techniques.</a:t>
            </a:r>
          </a:p>
          <a:p>
            <a:pPr marL="285750" indent="-285750">
              <a:buFont typeface="Arial"/>
              <a:buChar char="•"/>
            </a:pPr>
            <a:endParaRPr lang="en-US" sz="14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391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7">
            <a:extLst>
              <a:ext uri="{FF2B5EF4-FFF2-40B4-BE49-F238E27FC236}">
                <a16:creationId xmlns:a16="http://schemas.microsoft.com/office/drawing/2014/main" id="{D82A7942-5631-47FC-9908-0E14371AE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20720"/>
            <a:ext cx="10928687" cy="5593813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22F6F5-0075-2D2A-661C-3F79C17F9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6450" y="1103321"/>
            <a:ext cx="7982720" cy="462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025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5F32515-9322-44A5-8C72-4C7BFB46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17F13B-5021-454F-90E5-3AB2383BF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6337F632-EFC4-7C8C-D4D7-9300C242A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92341" y="643467"/>
            <a:ext cx="620731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610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words&#10;&#10;AI-generated content may be incorrect.">
            <a:extLst>
              <a:ext uri="{FF2B5EF4-FFF2-40B4-BE49-F238E27FC236}">
                <a16:creationId xmlns:a16="http://schemas.microsoft.com/office/drawing/2014/main" id="{B6CDDA34-458D-4126-CC96-56C2DA44C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487" y="643467"/>
            <a:ext cx="4561824" cy="2543217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lose up of words&#10;&#10;AI-generated content may be incorrect.">
            <a:extLst>
              <a:ext uri="{FF2B5EF4-FFF2-40B4-BE49-F238E27FC236}">
                <a16:creationId xmlns:a16="http://schemas.microsoft.com/office/drawing/2014/main" id="{C27DACB5-E6EC-905A-C73C-EF01620DBF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3874" y="643467"/>
            <a:ext cx="4561824" cy="2543217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close-up of words&#10;&#10;AI-generated content may be incorrect.">
            <a:extLst>
              <a:ext uri="{FF2B5EF4-FFF2-40B4-BE49-F238E27FC236}">
                <a16:creationId xmlns:a16="http://schemas.microsoft.com/office/drawing/2014/main" id="{C915C1FB-179E-4F13-E320-1173AC88F3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8115" y="3671316"/>
            <a:ext cx="4566568" cy="2545862"/>
          </a:xfrm>
          <a:prstGeom prst="rect">
            <a:avLst/>
          </a:prstGeom>
        </p:spPr>
      </p:pic>
      <p:pic>
        <p:nvPicPr>
          <p:cNvPr id="5" name="Picture 4" descr="A close-up of words&#10;&#10;AI-generated content may be incorrect.">
            <a:extLst>
              <a:ext uri="{FF2B5EF4-FFF2-40B4-BE49-F238E27FC236}">
                <a16:creationId xmlns:a16="http://schemas.microsoft.com/office/drawing/2014/main" id="{4F540F71-97EC-117A-8BDF-A4022B5DCE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4679" y="3671316"/>
            <a:ext cx="4580213" cy="255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705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360CA96E-8F74-49C4-5926-6B32D731A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839" y="1224358"/>
            <a:ext cx="3976788" cy="4089242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00F350-5215-3690-28F2-C7DDF3D24BF1}"/>
              </a:ext>
            </a:extLst>
          </p:cNvPr>
          <p:cNvSpPr txBox="1"/>
          <p:nvPr/>
        </p:nvSpPr>
        <p:spPr>
          <a:xfrm>
            <a:off x="818483" y="670700"/>
            <a:ext cx="1044632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500">
                <a:ea typeface="+mn-lt"/>
                <a:cs typeface="+mn-lt"/>
              </a:rPr>
              <a:t>LLM Judge vs Human Labels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221B4D-3E41-AEC8-07CD-D2EA1004E2D0}"/>
              </a:ext>
            </a:extLst>
          </p:cNvPr>
          <p:cNvSpPr txBox="1"/>
          <p:nvPr/>
        </p:nvSpPr>
        <p:spPr>
          <a:xfrm>
            <a:off x="816544" y="1506903"/>
            <a:ext cx="6430597" cy="45704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The Judge model labelled outputs as Safe or Unsafe, compared with human “Success” or “Fail” decisions. </a:t>
            </a:r>
            <a:endParaRPr lang="en-US"/>
          </a:p>
          <a:p>
            <a:endParaRPr lang="en-GB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Confusion Matrix shows 62.9% agreement overall. </a:t>
            </a:r>
            <a:endParaRPr lang="en-GB">
              <a:ea typeface="+mn-lt"/>
              <a:cs typeface="+mn-lt"/>
            </a:endParaRPr>
          </a:p>
          <a:p>
            <a:endParaRPr lang="en-GB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Precision–Recall metrics: </a:t>
            </a:r>
            <a:endParaRPr lang="en-GB">
              <a:ea typeface="+mn-lt"/>
              <a:cs typeface="+mn-lt"/>
            </a:endParaRPr>
          </a:p>
          <a:p>
            <a:endParaRPr lang="en-GB"/>
          </a:p>
          <a:p>
            <a:r>
              <a:rPr lang="en-GB" sz="1500">
                <a:ea typeface="+mn-lt"/>
                <a:cs typeface="+mn-lt"/>
              </a:rPr>
              <a:t>                 a. Fail class: precision = 0.48, recall = 0.69 </a:t>
            </a:r>
            <a:endParaRPr lang="en-GB"/>
          </a:p>
          <a:p>
            <a:r>
              <a:rPr lang="en-GB" sz="1500">
                <a:ea typeface="+mn-lt"/>
                <a:cs typeface="+mn-lt"/>
              </a:rPr>
              <a:t>                 b. Success class: precision = 0.78, recall = 0.59 </a:t>
            </a:r>
            <a:endParaRPr lang="en-GB"/>
          </a:p>
          <a:p>
            <a:endParaRPr lang="en-GB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This means the Judge model is better at catching unsafe (successful attack) prompts than predicting failures. </a:t>
            </a:r>
            <a:endParaRPr lang="en-GB"/>
          </a:p>
          <a:p>
            <a:endParaRPr lang="en-GB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The alignment score suggests that human evaluators and Judge share moderate agreement, indicating room for improvement in automated safety filters. </a:t>
            </a:r>
            <a:endParaRPr lang="en-GB"/>
          </a:p>
          <a:p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857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FDA64F-B07A-C416-DDCD-E5BF389ABCAB}"/>
              </a:ext>
            </a:extLst>
          </p:cNvPr>
          <p:cNvSpPr txBox="1"/>
          <p:nvPr/>
        </p:nvSpPr>
        <p:spPr>
          <a:xfrm>
            <a:off x="1141845" y="625763"/>
            <a:ext cx="1044632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500"/>
              <a:t>Objective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3CA4BB-B996-A061-D0A4-2EEBA6A85507}"/>
              </a:ext>
            </a:extLst>
          </p:cNvPr>
          <p:cNvSpPr txBox="1"/>
          <p:nvPr/>
        </p:nvSpPr>
        <p:spPr>
          <a:xfrm>
            <a:off x="709083" y="1809750"/>
            <a:ext cx="9683750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ea typeface="+mn-lt"/>
                <a:cs typeface="+mn-lt"/>
              </a:rPr>
              <a:t>To rigorously evaluate the </a:t>
            </a:r>
            <a:r>
              <a:rPr lang="en-GB" b="1">
                <a:ea typeface="+mn-lt"/>
                <a:cs typeface="+mn-lt"/>
              </a:rPr>
              <a:t>AI Safety and Guardrail Robustness</a:t>
            </a:r>
            <a:r>
              <a:rPr lang="en-GB">
                <a:ea typeface="+mn-lt"/>
                <a:cs typeface="+mn-lt"/>
              </a:rPr>
              <a:t> of commercial Large Language Models (LLMs) against human-like social engineering attacks, and to develop an accurate, cost-effective, open-source model for </a:t>
            </a:r>
            <a:r>
              <a:rPr lang="en-GB" b="1">
                <a:ea typeface="+mn-lt"/>
                <a:cs typeface="+mn-lt"/>
              </a:rPr>
              <a:t>automated jailbreak detection</a:t>
            </a:r>
            <a:r>
              <a:rPr lang="en-GB">
                <a:ea typeface="+mn-lt"/>
                <a:cs typeface="+mn-lt"/>
              </a:rPr>
              <a:t>.</a:t>
            </a:r>
            <a:endParaRPr lang="en-GB" b="1">
              <a:ea typeface="+mn-lt"/>
              <a:cs typeface="+mn-lt"/>
            </a:endParaRPr>
          </a:p>
          <a:p>
            <a:pPr algn="l"/>
            <a:endParaRPr lang="en-GB"/>
          </a:p>
          <a:p>
            <a:endParaRPr lang="en-GB"/>
          </a:p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Tested </a:t>
            </a:r>
            <a:r>
              <a:rPr lang="en-GB" b="1">
                <a:ea typeface="+mn-lt"/>
                <a:cs typeface="+mn-lt"/>
              </a:rPr>
              <a:t>Grok, Gemini, &amp; OpenAI</a:t>
            </a:r>
            <a:r>
              <a:rPr lang="en-GB">
                <a:ea typeface="+mn-lt"/>
                <a:cs typeface="+mn-lt"/>
              </a:rPr>
              <a:t> against a novel set of Indirect prompts incorporating social engineering techniques such as urgency, pretexting, quid-pro-quo, etc.</a:t>
            </a:r>
          </a:p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Developed a fine-tuned </a:t>
            </a:r>
            <a:r>
              <a:rPr lang="en-GB" b="1">
                <a:ea typeface="+mn-lt"/>
                <a:cs typeface="+mn-lt"/>
              </a:rPr>
              <a:t>LLM Safety Judge</a:t>
            </a:r>
            <a:r>
              <a:rPr lang="en-GB">
                <a:ea typeface="+mn-lt"/>
                <a:cs typeface="+mn-lt"/>
              </a:rPr>
              <a:t> to automate the time-consuming and expensive process of human safety annotation.</a:t>
            </a:r>
          </a:p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In depth analysis to calculate the effectiveness of jailbreaks across different social engineering techniques and attack categories.</a:t>
            </a:r>
          </a:p>
          <a:p>
            <a:pPr marL="285750" indent="-285750">
              <a:buFont typeface="Arial"/>
              <a:buChar char="•"/>
            </a:pPr>
            <a:endParaRPr lang="en-GB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GB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928735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4A5B2-8315-9479-010F-7858C9C7C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3931-32DF-9DA9-4274-B541A2DE4F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Thank You</a:t>
            </a:r>
            <a:br>
              <a:rPr lang="en-GB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2E2A10-247E-4248-AD12-49AA97AC76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4080164"/>
            <a:ext cx="8676222" cy="1905000"/>
          </a:xfrm>
        </p:spPr>
        <p:txBody>
          <a:bodyPr/>
          <a:lstStyle/>
          <a:p>
            <a:r>
              <a:rPr lang="en-GB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/>
                <a:ea typeface="Calibri"/>
                <a:cs typeface="Calibri"/>
              </a:rPr>
              <a:t>Team xc2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4922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C8C56A-B0E4-4474-1C2C-3F5640967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839" y="2254899"/>
            <a:ext cx="3976788" cy="202816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97BAAC-07D9-36D8-05B1-4ECF2E0E0E93}"/>
              </a:ext>
            </a:extLst>
          </p:cNvPr>
          <p:cNvSpPr txBox="1"/>
          <p:nvPr/>
        </p:nvSpPr>
        <p:spPr>
          <a:xfrm>
            <a:off x="818483" y="807469"/>
            <a:ext cx="1044632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500"/>
              <a:t>Clustering to find patterns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1D957B-3A92-C7D6-88BE-69E0F79D2217}"/>
              </a:ext>
            </a:extLst>
          </p:cNvPr>
          <p:cNvSpPr txBox="1"/>
          <p:nvPr/>
        </p:nvSpPr>
        <p:spPr>
          <a:xfrm>
            <a:off x="816544" y="1712057"/>
            <a:ext cx="6430597" cy="44781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Used TF-IDF feature extraction followed by </a:t>
            </a:r>
            <a:r>
              <a:rPr lang="en-GB" sz="1500" err="1">
                <a:ea typeface="+mn-lt"/>
                <a:cs typeface="+mn-lt"/>
              </a:rPr>
              <a:t>KMeans</a:t>
            </a:r>
            <a:r>
              <a:rPr lang="en-GB" sz="1500">
                <a:ea typeface="+mn-lt"/>
                <a:cs typeface="+mn-lt"/>
              </a:rPr>
              <a:t> clustering (k=6 chosen via Elbow method). </a:t>
            </a:r>
            <a:endParaRPr lang="en-US"/>
          </a:p>
          <a:p>
            <a:endParaRPr lang="en-GB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Resulted in 6 distinct clusters, with the largest two clusters (labels 2 &amp; 5) dominating — together covering over 1,500 prompts. </a:t>
            </a:r>
            <a:endParaRPr lang="en-GB">
              <a:ea typeface="+mn-lt"/>
              <a:cs typeface="+mn-lt"/>
            </a:endParaRPr>
          </a:p>
          <a:p>
            <a:endParaRPr lang="en-GB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Each cluster represents semantically related attack patterns: </a:t>
            </a:r>
            <a:endParaRPr lang="en-GB">
              <a:ea typeface="+mn-lt"/>
              <a:cs typeface="+mn-lt"/>
            </a:endParaRPr>
          </a:p>
          <a:p>
            <a:pPr marL="742950" lvl="1" indent="-285750">
              <a:buFont typeface="Courier New"/>
              <a:buChar char="o"/>
            </a:pPr>
            <a:r>
              <a:rPr lang="en-GB" sz="1500">
                <a:ea typeface="+mn-lt"/>
                <a:cs typeface="+mn-lt"/>
              </a:rPr>
              <a:t>Cluster 0: Persuasion – Harassment </a:t>
            </a:r>
            <a:endParaRPr lang="en-GB">
              <a:ea typeface="+mn-lt"/>
              <a:cs typeface="+mn-lt"/>
            </a:endParaRPr>
          </a:p>
          <a:p>
            <a:pPr marL="742950" lvl="1" indent="-285750">
              <a:buFont typeface="Courier New"/>
              <a:buChar char="o"/>
            </a:pPr>
            <a:r>
              <a:rPr lang="en-GB" sz="1500">
                <a:ea typeface="+mn-lt"/>
                <a:cs typeface="+mn-lt"/>
              </a:rPr>
              <a:t>Cluster 1: Attention Grabbing – Criminal Planning </a:t>
            </a:r>
            <a:endParaRPr lang="en-GB">
              <a:ea typeface="+mn-lt"/>
              <a:cs typeface="+mn-lt"/>
            </a:endParaRPr>
          </a:p>
          <a:p>
            <a:pPr marL="742950" lvl="1" indent="-285750">
              <a:buFont typeface="Courier New"/>
              <a:buChar char="o"/>
            </a:pPr>
            <a:r>
              <a:rPr lang="en-GB" sz="1500">
                <a:ea typeface="+mn-lt"/>
                <a:cs typeface="+mn-lt"/>
              </a:rPr>
              <a:t>Cluster 2: Pretexting – Criminal Planning </a:t>
            </a:r>
            <a:endParaRPr lang="en-GB">
              <a:ea typeface="+mn-lt"/>
              <a:cs typeface="+mn-lt"/>
            </a:endParaRPr>
          </a:p>
          <a:p>
            <a:pPr marL="742950" lvl="1" indent="-285750">
              <a:buFont typeface="Courier New"/>
              <a:buChar char="o"/>
            </a:pPr>
            <a:r>
              <a:rPr lang="en-GB" sz="1500">
                <a:ea typeface="+mn-lt"/>
                <a:cs typeface="+mn-lt"/>
              </a:rPr>
              <a:t>Cluster 3: Persuasion – Legal &amp; Regulatory Evasion </a:t>
            </a:r>
            <a:endParaRPr lang="en-GB">
              <a:ea typeface="+mn-lt"/>
              <a:cs typeface="+mn-lt"/>
            </a:endParaRPr>
          </a:p>
          <a:p>
            <a:pPr marL="742950" lvl="1" indent="-285750">
              <a:buFont typeface="Courier New"/>
              <a:buChar char="o"/>
            </a:pPr>
            <a:r>
              <a:rPr lang="en-GB" sz="1500">
                <a:ea typeface="+mn-lt"/>
                <a:cs typeface="+mn-lt"/>
              </a:rPr>
              <a:t>Cluster 4: Persuasion – Hacking </a:t>
            </a:r>
            <a:endParaRPr lang="en-GB">
              <a:ea typeface="+mn-lt"/>
              <a:cs typeface="+mn-lt"/>
            </a:endParaRPr>
          </a:p>
          <a:p>
            <a:pPr marL="742950" lvl="1" indent="-285750">
              <a:buFont typeface="Courier New"/>
              <a:buChar char="o"/>
            </a:pPr>
            <a:r>
              <a:rPr lang="en-GB" sz="1500">
                <a:ea typeface="+mn-lt"/>
                <a:cs typeface="+mn-lt"/>
              </a:rPr>
              <a:t>Cluster 5: Pretexting – Violence and Hate </a:t>
            </a:r>
            <a:endParaRPr lang="en-GB"/>
          </a:p>
          <a:p>
            <a:endParaRPr lang="en-GB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Cluster-level success shows Grok consistently highest, especially in clusters 2 and 5 (Criminal Planning, Violence &amp; Hate). </a:t>
            </a:r>
            <a:endParaRPr lang="en-GB"/>
          </a:p>
          <a:p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38798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384AC0-FFDB-8999-3D9E-862A20DBF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B3EB73CE-4F39-1A5C-1BA8-3EF75D7C0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1301" y="1401521"/>
            <a:ext cx="3976788" cy="242584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CFE153-A122-8B13-1652-F93D4CD0E640}"/>
              </a:ext>
            </a:extLst>
          </p:cNvPr>
          <p:cNvSpPr txBox="1"/>
          <p:nvPr/>
        </p:nvSpPr>
        <p:spPr>
          <a:xfrm>
            <a:off x="640698" y="1399442"/>
            <a:ext cx="6430597" cy="49398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Overall average success rates were 31.5% for direct prompts and 58.7%</a:t>
            </a:r>
            <a:endParaRPr lang="en-GB" sz="1500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for paraphrased prompts, showing paraphrasing almost doubles success rate. </a:t>
            </a:r>
            <a:endParaRPr lang="en-GB" sz="1500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Among models, Grok performed best (0.84 for paraphrased), followed by</a:t>
            </a:r>
            <a:endParaRPr lang="en-GB" sz="1500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Gemini (0.50) and GPT-5 (0.43) — meaning Grok is most vulnerable to</a:t>
            </a:r>
            <a:endParaRPr lang="en-GB" sz="1500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paraphrased attacks. </a:t>
            </a:r>
            <a:endParaRPr lang="en-GB" sz="1500"/>
          </a:p>
          <a:p>
            <a:endParaRPr lang="en-GB" sz="1500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By attack category, top vulnerabilities were: </a:t>
            </a:r>
          </a:p>
          <a:p>
            <a:r>
              <a:rPr lang="en-GB" sz="1500">
                <a:ea typeface="+mn-lt"/>
                <a:cs typeface="+mn-lt"/>
              </a:rPr>
              <a:t>                  a. Attention Grabbing</a:t>
            </a:r>
            <a:endParaRPr lang="en-GB" sz="1500"/>
          </a:p>
          <a:p>
            <a:r>
              <a:rPr lang="en-GB" sz="1500">
                <a:ea typeface="+mn-lt"/>
                <a:cs typeface="+mn-lt"/>
              </a:rPr>
              <a:t>                  b. Foot in the Door</a:t>
            </a:r>
            <a:endParaRPr lang="en-GB" sz="1500"/>
          </a:p>
          <a:p>
            <a:r>
              <a:rPr lang="en-GB" sz="1500">
                <a:ea typeface="+mn-lt"/>
                <a:cs typeface="+mn-lt"/>
              </a:rPr>
              <a:t>                  c. Impersonation</a:t>
            </a:r>
            <a:endParaRPr lang="en-GB" sz="1500"/>
          </a:p>
          <a:p>
            <a:endParaRPr lang="en-GB" sz="1500"/>
          </a:p>
          <a:p>
            <a:pPr marL="285750" indent="-285750">
              <a:buFont typeface="Arial"/>
              <a:buChar char="•"/>
            </a:pPr>
            <a:r>
              <a:rPr lang="en-GB" sz="1500">
                <a:ea typeface="+mn-lt"/>
                <a:cs typeface="+mn-lt"/>
              </a:rPr>
              <a:t>In techniques, “Incentive &amp; Motivator + Pretexting” and “Pretexting, Impersonation, Verbal Deception” had the highest paraphrased success rates, both reaching 1.0, showing strong influence-based manipulation effectiveness. </a:t>
            </a:r>
            <a:endParaRPr lang="en-GB" sz="1500"/>
          </a:p>
          <a:p>
            <a:endParaRPr lang="en-GB" sz="1500"/>
          </a:p>
          <a:p>
            <a:endParaRPr lang="en-GB" sz="15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073998-48FF-58A1-2327-B4FA4D1BA9EE}"/>
              </a:ext>
            </a:extLst>
          </p:cNvPr>
          <p:cNvSpPr txBox="1"/>
          <p:nvPr/>
        </p:nvSpPr>
        <p:spPr>
          <a:xfrm>
            <a:off x="759868" y="403023"/>
            <a:ext cx="1044632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500">
                <a:ea typeface="+mn-lt"/>
                <a:cs typeface="+mn-lt"/>
              </a:rPr>
              <a:t>Success Rate for Human Labels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8672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5F32515-9322-44A5-8C72-4C7BFB46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17F13B-5021-454F-90E5-3AB2383BF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2BD36E-C716-26D0-A927-9AD169A96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676" y="643467"/>
            <a:ext cx="905864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764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50C12A-9B6F-E6AC-7A68-AC1F7FA24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B394D42-AD0C-CB22-717A-F1E4F6327E31}"/>
              </a:ext>
            </a:extLst>
          </p:cNvPr>
          <p:cNvSpPr txBox="1"/>
          <p:nvPr/>
        </p:nvSpPr>
        <p:spPr>
          <a:xfrm>
            <a:off x="663153" y="488993"/>
            <a:ext cx="1044632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500">
                <a:ea typeface="+mn-lt"/>
                <a:cs typeface="+mn-lt"/>
              </a:rPr>
              <a:t>The Process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656F79-EDDF-CD42-1326-E00236F823B2}"/>
              </a:ext>
            </a:extLst>
          </p:cNvPr>
          <p:cNvSpPr txBox="1"/>
          <p:nvPr/>
        </p:nvSpPr>
        <p:spPr>
          <a:xfrm>
            <a:off x="660237" y="1448288"/>
            <a:ext cx="6430597" cy="40164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500" b="1">
                <a:ea typeface="+mn-lt"/>
                <a:cs typeface="+mn-lt"/>
              </a:rPr>
              <a:t>Phase 1: </a:t>
            </a:r>
            <a:r>
              <a:rPr lang="en-GB" sz="1500">
                <a:ea typeface="+mn-lt"/>
                <a:cs typeface="+mn-lt"/>
              </a:rPr>
              <a:t>Iterative Data Creation (The 600-Prompt Loop):</a:t>
            </a:r>
            <a:endParaRPr lang="en-US" sz="1500"/>
          </a:p>
          <a:p>
            <a:pPr marL="742950" lvl="1" indent="-285750">
              <a:buFont typeface="Courier New"/>
              <a:buChar char="o"/>
            </a:pPr>
            <a:r>
              <a:rPr lang="en-GB" sz="1500">
                <a:ea typeface="+mn-lt"/>
                <a:cs typeface="+mn-lt"/>
              </a:rPr>
              <a:t>We started with Direct Prompts across high-risk categories.</a:t>
            </a:r>
          </a:p>
          <a:p>
            <a:pPr marL="742950" lvl="1" indent="-285750">
              <a:buFont typeface="Courier New"/>
              <a:buChar char="o"/>
            </a:pPr>
            <a:r>
              <a:rPr lang="en-GB" sz="1500">
                <a:ea typeface="+mn-lt"/>
                <a:cs typeface="+mn-lt"/>
              </a:rPr>
              <a:t>The team manually or used LLMs to paraphrase these prompts, integrating a specific social engineering technique.</a:t>
            </a:r>
          </a:p>
          <a:p>
            <a:pPr marL="742950" lvl="1" indent="-285750">
              <a:buFont typeface="Courier New"/>
              <a:buChar char="o"/>
            </a:pPr>
            <a:r>
              <a:rPr lang="en-GB" sz="1500">
                <a:ea typeface="+mn-lt"/>
                <a:cs typeface="+mn-lt"/>
              </a:rPr>
              <a:t>Each prompt was tested against the target LLMs to collect the response.</a:t>
            </a:r>
          </a:p>
          <a:p>
            <a:pPr marL="742950" lvl="1" indent="-285750">
              <a:buFont typeface="Courier New"/>
              <a:buChar char="o"/>
            </a:pPr>
            <a:r>
              <a:rPr lang="en-GB" sz="1500">
                <a:ea typeface="+mn-lt"/>
                <a:cs typeface="+mn-lt"/>
              </a:rPr>
              <a:t>Each response was immediately and manually </a:t>
            </a:r>
            <a:r>
              <a:rPr lang="en-GB" sz="1500" err="1">
                <a:ea typeface="+mn-lt"/>
                <a:cs typeface="+mn-lt"/>
              </a:rPr>
              <a:t>labeled</a:t>
            </a:r>
            <a:r>
              <a:rPr lang="en-GB" sz="1500">
                <a:ea typeface="+mn-lt"/>
                <a:cs typeface="+mn-lt"/>
              </a:rPr>
              <a:t> by the human team as Safe, Unsafe, or Partial.</a:t>
            </a:r>
          </a:p>
          <a:p>
            <a:endParaRPr lang="en-GB" sz="1500"/>
          </a:p>
          <a:p>
            <a:r>
              <a:rPr lang="en-GB" sz="1500" b="1">
                <a:ea typeface="+mn-lt"/>
                <a:cs typeface="+mn-lt"/>
              </a:rPr>
              <a:t>Phase 2:</a:t>
            </a:r>
            <a:r>
              <a:rPr lang="en-GB" sz="1500">
                <a:ea typeface="+mn-lt"/>
                <a:cs typeface="+mn-lt"/>
              </a:rPr>
              <a:t> Ground Truth Finalization: This iterative process continued until we finalized our ~600 Human-Annotated Ground Truth samples.</a:t>
            </a:r>
          </a:p>
          <a:p>
            <a:endParaRPr lang="en-GB" sz="1500"/>
          </a:p>
          <a:p>
            <a:r>
              <a:rPr lang="en-GB" sz="1500" b="1">
                <a:ea typeface="+mn-lt"/>
                <a:cs typeface="+mn-lt"/>
              </a:rPr>
              <a:t>Phase 3: </a:t>
            </a:r>
            <a:r>
              <a:rPr lang="en-GB" sz="1500">
                <a:ea typeface="+mn-lt"/>
                <a:cs typeface="+mn-lt"/>
              </a:rPr>
              <a:t>Judge Label Generation: This finalized dataset was then used to train the Llama Judge, which subsequently generated its own automated safety labels for final analysis.</a:t>
            </a:r>
            <a:endParaRPr lang="en-GB" sz="1500"/>
          </a:p>
        </p:txBody>
      </p:sp>
      <p:pic>
        <p:nvPicPr>
          <p:cNvPr id="2" name="Picture 1" descr="A diagram of a process&#10;&#10;AI-generated content may be incorrect.">
            <a:extLst>
              <a:ext uri="{FF2B5EF4-FFF2-40B4-BE49-F238E27FC236}">
                <a16:creationId xmlns:a16="http://schemas.microsoft.com/office/drawing/2014/main" id="{5F4E0C6C-C2DB-AB53-9D9C-EF79A28AA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971" y="488462"/>
            <a:ext cx="3959906" cy="548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675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32792-A1CD-6FA8-6994-4B1A15C9B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12781C-E72E-BAAE-15D6-40FCD7B6484E}"/>
              </a:ext>
            </a:extLst>
          </p:cNvPr>
          <p:cNvSpPr txBox="1"/>
          <p:nvPr/>
        </p:nvSpPr>
        <p:spPr>
          <a:xfrm>
            <a:off x="663153" y="684378"/>
            <a:ext cx="1044632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500">
                <a:ea typeface="+mn-lt"/>
                <a:cs typeface="+mn-lt"/>
              </a:rPr>
              <a:t>An Example</a:t>
            </a:r>
            <a:endParaRPr lang="en-US" err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CACF4-56EE-8D43-D056-D5197FB88393}"/>
              </a:ext>
            </a:extLst>
          </p:cNvPr>
          <p:cNvSpPr txBox="1"/>
          <p:nvPr/>
        </p:nvSpPr>
        <p:spPr>
          <a:xfrm>
            <a:off x="660237" y="1448288"/>
            <a:ext cx="504336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b="1">
                <a:ea typeface="+mn-lt"/>
                <a:cs typeface="+mn-lt"/>
              </a:rPr>
              <a:t>Direct Prompt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F2CE9F-8AE1-C12D-28E0-42BA5BAE9C9A}"/>
              </a:ext>
            </a:extLst>
          </p:cNvPr>
          <p:cNvSpPr txBox="1"/>
          <p:nvPr/>
        </p:nvSpPr>
        <p:spPr>
          <a:xfrm>
            <a:off x="708268" y="4077024"/>
            <a:ext cx="504336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b="1">
                <a:ea typeface="+mn-lt"/>
                <a:cs typeface="+mn-lt"/>
              </a:rPr>
              <a:t>Paraphrased Version</a:t>
            </a:r>
            <a:endParaRPr lang="en-US"/>
          </a:p>
        </p:txBody>
      </p:sp>
      <p:pic>
        <p:nvPicPr>
          <p:cNvPr id="3" name="Picture 2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5100A5C9-D309-F148-D2AE-ADE5FA022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544" y="1896208"/>
            <a:ext cx="1929912" cy="5744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A2B082-64CF-1017-7022-191ACDF73FAB}"/>
              </a:ext>
            </a:extLst>
          </p:cNvPr>
          <p:cNvSpPr txBox="1"/>
          <p:nvPr/>
        </p:nvSpPr>
        <p:spPr>
          <a:xfrm>
            <a:off x="660237" y="2620595"/>
            <a:ext cx="504336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b="1"/>
              <a:t>Response for Direct Prompt by Grok (Safe)</a:t>
            </a:r>
          </a:p>
        </p:txBody>
      </p:sp>
      <p:pic>
        <p:nvPicPr>
          <p:cNvPr id="5" name="Picture 4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628C68CD-473D-0B0E-4260-76DBC91B7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92" y="2962519"/>
            <a:ext cx="5159945" cy="87841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 descr="A white text with black text&#10;&#10;AI-generated content may be incorrect.">
            <a:extLst>
              <a:ext uri="{FF2B5EF4-FFF2-40B4-BE49-F238E27FC236}">
                <a16:creationId xmlns:a16="http://schemas.microsoft.com/office/drawing/2014/main" id="{602085DC-41DC-91A2-A767-D61D76F475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412" y="4495800"/>
            <a:ext cx="5166133" cy="10202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7DFBEB-F8D2-5F34-B0C8-80AE071A0A88}"/>
              </a:ext>
            </a:extLst>
          </p:cNvPr>
          <p:cNvSpPr txBox="1"/>
          <p:nvPr/>
        </p:nvSpPr>
        <p:spPr>
          <a:xfrm>
            <a:off x="6306037" y="1000531"/>
            <a:ext cx="504336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b="1">
                <a:ea typeface="+mn-lt"/>
                <a:cs typeface="+mn-lt"/>
              </a:rPr>
              <a:t>Response for Paraphrased Prompt by Grok (Unsafe)</a:t>
            </a:r>
            <a:endParaRPr lang="en-GB" sz="1600">
              <a:solidFill>
                <a:srgbClr val="000000"/>
              </a:solidFill>
              <a:ea typeface="+mn-lt"/>
              <a:cs typeface="+mn-lt"/>
            </a:endParaRPr>
          </a:p>
        </p:txBody>
      </p:sp>
      <p:pic>
        <p:nvPicPr>
          <p:cNvPr id="10" name="Picture 9" descr="A white text on a white background&#10;&#10;AI-generated content may be incorrect.">
            <a:extLst>
              <a:ext uri="{FF2B5EF4-FFF2-40B4-BE49-F238E27FC236}">
                <a16:creationId xmlns:a16="http://schemas.microsoft.com/office/drawing/2014/main" id="{2B34F000-E7CF-7241-D61A-9690364CAB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6573" y="1621692"/>
            <a:ext cx="5348402" cy="4547577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4146854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717F6-74C2-2505-B854-0A9CE6642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CC3EA57-5CAE-6B30-172C-74DB9F5ECB8A}"/>
              </a:ext>
            </a:extLst>
          </p:cNvPr>
          <p:cNvSpPr txBox="1"/>
          <p:nvPr/>
        </p:nvSpPr>
        <p:spPr>
          <a:xfrm>
            <a:off x="584999" y="694148"/>
            <a:ext cx="1044632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500">
                <a:ea typeface="+mn-lt"/>
                <a:cs typeface="+mn-lt"/>
              </a:rPr>
              <a:t>Fine-Tuning the LLM Judge Model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CBEE54-03AD-12D0-5419-8ACED3F16A37}"/>
              </a:ext>
            </a:extLst>
          </p:cNvPr>
          <p:cNvSpPr txBox="1"/>
          <p:nvPr/>
        </p:nvSpPr>
        <p:spPr>
          <a:xfrm>
            <a:off x="582083" y="1545981"/>
            <a:ext cx="6342674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1500" b="1">
                <a:ea typeface="+mn-lt"/>
                <a:cs typeface="+mn-lt"/>
              </a:rPr>
              <a:t>Initial Setback:</a:t>
            </a:r>
            <a:r>
              <a:rPr lang="en-GB" sz="1500">
                <a:ea typeface="+mn-lt"/>
                <a:cs typeface="+mn-lt"/>
              </a:rPr>
              <a:t> Our first attempt to fine-tune a </a:t>
            </a:r>
            <a:r>
              <a:rPr lang="en-GB" sz="1500" b="1">
                <a:ea typeface="+mn-lt"/>
                <a:cs typeface="+mn-lt"/>
              </a:rPr>
              <a:t>Mistral 7B Instruct</a:t>
            </a:r>
            <a:r>
              <a:rPr lang="en-GB" sz="1500">
                <a:ea typeface="+mn-lt"/>
                <a:cs typeface="+mn-lt"/>
              </a:rPr>
              <a:t> model on </a:t>
            </a:r>
            <a:r>
              <a:rPr lang="en-GB" sz="1500" b="1">
                <a:ea typeface="+mn-lt"/>
                <a:cs typeface="+mn-lt"/>
              </a:rPr>
              <a:t>Google Colab failed</a:t>
            </a:r>
            <a:r>
              <a:rPr lang="en-GB" sz="1500">
                <a:ea typeface="+mn-lt"/>
                <a:cs typeface="+mn-lt"/>
              </a:rPr>
              <a:t> due to significant environmental complexity and lack of expertise with large network fine-tuning.</a:t>
            </a:r>
            <a:endParaRPr lang="en-GB" sz="1500"/>
          </a:p>
          <a:p>
            <a:pPr marL="285750" indent="-285750">
              <a:buFont typeface="Arial"/>
              <a:buChar char="•"/>
            </a:pPr>
            <a:endParaRPr lang="en-GB" sz="15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1500" b="1">
                <a:ea typeface="+mn-lt"/>
                <a:cs typeface="+mn-lt"/>
              </a:rPr>
              <a:t>Successful Platform Shift:</a:t>
            </a:r>
            <a:r>
              <a:rPr lang="en-GB" sz="1500">
                <a:ea typeface="+mn-lt"/>
                <a:cs typeface="+mn-lt"/>
              </a:rPr>
              <a:t> We successfully switched to using </a:t>
            </a:r>
            <a:r>
              <a:rPr lang="en-GB" sz="1500" b="1">
                <a:ea typeface="+mn-lt"/>
                <a:cs typeface="+mn-lt"/>
              </a:rPr>
              <a:t>Vertex AI</a:t>
            </a:r>
            <a:r>
              <a:rPr lang="en-GB" sz="1500">
                <a:ea typeface="+mn-lt"/>
                <a:cs typeface="+mn-lt"/>
              </a:rPr>
              <a:t> on Google Cloud Platform (GCP), which provided a robust and managed </a:t>
            </a:r>
            <a:r>
              <a:rPr lang="en-GB" sz="1500" b="1">
                <a:ea typeface="+mn-lt"/>
                <a:cs typeface="+mn-lt"/>
              </a:rPr>
              <a:t>fine</a:t>
            </a:r>
            <a:r>
              <a:rPr lang="en-GB" sz="1500">
                <a:ea typeface="+mn-lt"/>
                <a:cs typeface="+mn-lt"/>
              </a:rPr>
              <a:t>-tuning environment.</a:t>
            </a:r>
            <a:endParaRPr lang="en-GB" sz="1500"/>
          </a:p>
          <a:p>
            <a:endParaRPr lang="en-GB" sz="15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1500" b="1">
                <a:ea typeface="+mn-lt"/>
                <a:cs typeface="+mn-lt"/>
              </a:rPr>
              <a:t>Model Used:</a:t>
            </a:r>
            <a:r>
              <a:rPr lang="en-GB" sz="1500">
                <a:ea typeface="+mn-lt"/>
                <a:cs typeface="+mn-lt"/>
              </a:rPr>
              <a:t> </a:t>
            </a:r>
            <a:r>
              <a:rPr lang="en-GB" sz="1500" b="1">
                <a:ea typeface="+mn-lt"/>
                <a:cs typeface="+mn-lt"/>
              </a:rPr>
              <a:t>Llama 3.1 8B Instruct</a:t>
            </a:r>
            <a:r>
              <a:rPr lang="en-GB" sz="1500">
                <a:ea typeface="+mn-lt"/>
                <a:cs typeface="+mn-lt"/>
              </a:rPr>
              <a:t> using </a:t>
            </a:r>
            <a:r>
              <a:rPr lang="en-GB" sz="1500" b="1" err="1">
                <a:ea typeface="+mn-lt"/>
                <a:cs typeface="+mn-lt"/>
              </a:rPr>
              <a:t>LoRA</a:t>
            </a:r>
            <a:r>
              <a:rPr lang="en-GB" sz="1500" b="1">
                <a:ea typeface="+mn-lt"/>
                <a:cs typeface="+mn-lt"/>
              </a:rPr>
              <a:t> (Low-Rank Adaptation)</a:t>
            </a:r>
            <a:r>
              <a:rPr lang="en-GB" sz="1500">
                <a:ea typeface="+mn-lt"/>
                <a:cs typeface="+mn-lt"/>
              </a:rPr>
              <a:t> with the following hyperparameters:</a:t>
            </a:r>
            <a:endParaRPr lang="en-GB" sz="1500"/>
          </a:p>
          <a:p>
            <a:pPr marL="742950" lvl="1" indent="-285750">
              <a:buFont typeface="Courier New"/>
              <a:buChar char="o"/>
            </a:pPr>
            <a:r>
              <a:rPr lang="en-GB" sz="1500" b="1" err="1">
                <a:ea typeface="+mn-lt"/>
                <a:cs typeface="+mn-lt"/>
              </a:rPr>
              <a:t>LoRA</a:t>
            </a:r>
            <a:r>
              <a:rPr lang="en-GB" sz="1500" b="1">
                <a:ea typeface="+mn-lt"/>
                <a:cs typeface="+mn-lt"/>
              </a:rPr>
              <a:t> Rank:</a:t>
            </a:r>
            <a:r>
              <a:rPr lang="en-GB" sz="1500">
                <a:ea typeface="+mn-lt"/>
                <a:cs typeface="+mn-lt"/>
              </a:rPr>
              <a:t> </a:t>
            </a:r>
            <a:r>
              <a:rPr lang="en-GB" sz="1500" b="1">
                <a:ea typeface="+mn-lt"/>
                <a:cs typeface="+mn-lt"/>
              </a:rPr>
              <a:t>16</a:t>
            </a:r>
            <a:endParaRPr lang="en-GB" sz="1500"/>
          </a:p>
          <a:p>
            <a:pPr marL="742950" lvl="1" indent="-285750">
              <a:buFont typeface="Courier New"/>
              <a:buChar char="o"/>
            </a:pPr>
            <a:r>
              <a:rPr lang="en-GB" sz="1500" b="1">
                <a:ea typeface="+mn-lt"/>
                <a:cs typeface="+mn-lt"/>
              </a:rPr>
              <a:t>Learning Rate:</a:t>
            </a:r>
            <a:r>
              <a:rPr lang="en-GB" sz="1500">
                <a:ea typeface="+mn-lt"/>
                <a:cs typeface="+mn-lt"/>
              </a:rPr>
              <a:t> </a:t>
            </a:r>
            <a:r>
              <a:rPr lang="en-GB" sz="1500" b="1">
                <a:ea typeface="+mn-lt"/>
                <a:cs typeface="+mn-lt"/>
              </a:rPr>
              <a:t>0.002</a:t>
            </a:r>
            <a:endParaRPr lang="en-GB" sz="1500"/>
          </a:p>
          <a:p>
            <a:pPr marL="742950" lvl="1" indent="-285750">
              <a:buFont typeface="Courier New"/>
              <a:buChar char="o"/>
            </a:pPr>
            <a:r>
              <a:rPr lang="en-GB" sz="1500" b="1">
                <a:ea typeface="+mn-lt"/>
                <a:cs typeface="+mn-lt"/>
              </a:rPr>
              <a:t>Epochs:</a:t>
            </a:r>
            <a:r>
              <a:rPr lang="en-GB" sz="1500">
                <a:ea typeface="+mn-lt"/>
                <a:cs typeface="+mn-lt"/>
              </a:rPr>
              <a:t> </a:t>
            </a:r>
            <a:r>
              <a:rPr lang="en-GB" sz="1500" b="1">
                <a:ea typeface="+mn-lt"/>
                <a:cs typeface="+mn-lt"/>
              </a:rPr>
              <a:t>1</a:t>
            </a:r>
            <a:endParaRPr lang="en-GB" sz="1500" b="1"/>
          </a:p>
          <a:p>
            <a:pPr lvl="1"/>
            <a:endParaRPr lang="en-GB" sz="15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1500" b="1">
                <a:ea typeface="+mn-lt"/>
                <a:cs typeface="+mn-lt"/>
              </a:rPr>
              <a:t>Result and Deployment:</a:t>
            </a:r>
            <a:r>
              <a:rPr lang="en-GB" sz="1500">
                <a:ea typeface="+mn-lt"/>
                <a:cs typeface="+mn-lt"/>
              </a:rPr>
              <a:t> The process yielded an LLM Judge with an overall </a:t>
            </a:r>
            <a:r>
              <a:rPr lang="en-GB" sz="1500" b="1">
                <a:ea typeface="+mn-lt"/>
                <a:cs typeface="+mn-lt"/>
              </a:rPr>
              <a:t>88.8% accuracy</a:t>
            </a:r>
            <a:r>
              <a:rPr lang="en-GB" sz="1500">
                <a:ea typeface="+mn-lt"/>
                <a:cs typeface="+mn-lt"/>
              </a:rPr>
              <a:t>, which was then deployed to a </a:t>
            </a:r>
            <a:r>
              <a:rPr lang="en-GB" sz="1500" b="1">
                <a:ea typeface="+mn-lt"/>
                <a:cs typeface="+mn-lt"/>
              </a:rPr>
              <a:t>Vertex AI Endpoint</a:t>
            </a:r>
            <a:r>
              <a:rPr lang="en-GB" sz="1500">
                <a:ea typeface="+mn-lt"/>
                <a:cs typeface="+mn-lt"/>
              </a:rPr>
              <a:t> for high-volume inference.</a:t>
            </a:r>
          </a:p>
          <a:p>
            <a:endParaRPr lang="en-GB" sz="1500">
              <a:ea typeface="+mn-lt"/>
              <a:cs typeface="+mn-lt"/>
            </a:endParaRPr>
          </a:p>
        </p:txBody>
      </p:sp>
      <p:pic>
        <p:nvPicPr>
          <p:cNvPr id="2" name="Picture 1" descr="A screenshot of a graph&#10;&#10;AI-generated content may be incorrect.">
            <a:extLst>
              <a:ext uri="{FF2B5EF4-FFF2-40B4-BE49-F238E27FC236}">
                <a16:creationId xmlns:a16="http://schemas.microsoft.com/office/drawing/2014/main" id="{53B53E91-D3D0-E509-F5D9-6E82B2DAA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6384" y="1719293"/>
            <a:ext cx="4855308" cy="1602338"/>
          </a:xfrm>
          <a:prstGeom prst="rect">
            <a:avLst/>
          </a:prstGeom>
        </p:spPr>
      </p:pic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830FB957-C53C-A576-C6F3-2BF754D2F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3454" y="3740394"/>
            <a:ext cx="2545862" cy="1204059"/>
          </a:xfrm>
          <a:prstGeom prst="rect">
            <a:avLst/>
          </a:prstGeom>
        </p:spPr>
      </p:pic>
      <p:pic>
        <p:nvPicPr>
          <p:cNvPr id="5" name="Picture 4" descr="A blue squares with white text&#10;&#10;AI-generated content may be incorrect.">
            <a:extLst>
              <a:ext uri="{FF2B5EF4-FFF2-40B4-BE49-F238E27FC236}">
                <a16:creationId xmlns:a16="http://schemas.microsoft.com/office/drawing/2014/main" id="{03BB4D55-D71D-8D9E-52B4-B6AE82AD51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1990" y="3634154"/>
            <a:ext cx="2170634" cy="175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712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2EBDF-0BC5-9F34-5518-041C9FC97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9EAAD2-B330-8538-0101-8361FC8C5B41}"/>
              </a:ext>
            </a:extLst>
          </p:cNvPr>
          <p:cNvSpPr txBox="1"/>
          <p:nvPr/>
        </p:nvSpPr>
        <p:spPr>
          <a:xfrm>
            <a:off x="1046107" y="168563"/>
            <a:ext cx="1010342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500"/>
              <a:t>Dataset Validation</a:t>
            </a:r>
            <a:endParaRPr lang="en-US" sz="25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1976D7-6EBF-2C13-DE42-CE6425BA8D56}"/>
              </a:ext>
            </a:extLst>
          </p:cNvPr>
          <p:cNvSpPr txBox="1"/>
          <p:nvPr/>
        </p:nvSpPr>
        <p:spPr>
          <a:xfrm>
            <a:off x="571500" y="920750"/>
            <a:ext cx="6006124" cy="56630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/>
              <a:t>Framework for the Dataset Validation </a:t>
            </a:r>
            <a:endParaRPr lang="en-US"/>
          </a:p>
          <a:p>
            <a:endParaRPr lang="en-US" sz="1600" b="1"/>
          </a:p>
          <a:p>
            <a:pPr marL="285750" indent="-285750">
              <a:buFont typeface="Arial,Sans-Serif"/>
              <a:buChar char="•"/>
            </a:pPr>
            <a:r>
              <a:rPr lang="en-US" sz="1500" b="1"/>
              <a:t>ISO/IEC 25012</a:t>
            </a:r>
            <a:r>
              <a:rPr lang="en-US" sz="1500"/>
              <a:t> – Data Quality Model.</a:t>
            </a:r>
            <a:endParaRPr lang="en-US"/>
          </a:p>
          <a:p>
            <a:endParaRPr lang="en-US" sz="1500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1500" b="1">
                <a:ea typeface="+mn-lt"/>
                <a:cs typeface="+mn-lt"/>
              </a:rPr>
              <a:t>DAMA-DMBOK </a:t>
            </a:r>
            <a:r>
              <a:rPr lang="en-US" sz="1500">
                <a:ea typeface="+mn-lt"/>
                <a:cs typeface="+mn-lt"/>
              </a:rPr>
              <a:t>– Framework for data management.</a:t>
            </a:r>
            <a:endParaRPr lang="en-US" sz="1500"/>
          </a:p>
          <a:p>
            <a:endParaRPr lang="en-US" sz="1500"/>
          </a:p>
          <a:p>
            <a:pPr marL="285750" indent="-285750">
              <a:buFont typeface="Arial"/>
              <a:buChar char="•"/>
            </a:pPr>
            <a:r>
              <a:rPr lang="en-US" sz="1500" b="1"/>
              <a:t>Completeness</a:t>
            </a:r>
            <a:r>
              <a:rPr lang="en-US" sz="1500"/>
              <a:t> (DAMA/ISO): “Missingness (strict)” checks that required fields are filled.</a:t>
            </a:r>
          </a:p>
          <a:p>
            <a:endParaRPr lang="en-US" sz="1500"/>
          </a:p>
          <a:p>
            <a:pPr marL="228600" indent="-228600">
              <a:buFont typeface="Arial"/>
              <a:buChar char="•"/>
            </a:pPr>
            <a:r>
              <a:rPr lang="en-US" sz="1500" b="1"/>
              <a:t>Validity &amp; Consistency</a:t>
            </a:r>
            <a:r>
              <a:rPr lang="en-US" sz="1500"/>
              <a:t> (DAMA/ISO): Schema/types, technique vocabulary, and length sanity keep values in shape.</a:t>
            </a:r>
          </a:p>
          <a:p>
            <a:endParaRPr lang="en-US" sz="1500"/>
          </a:p>
          <a:p>
            <a:pPr marL="228600" indent="-228600">
              <a:buFont typeface="Arial"/>
              <a:buChar char="•"/>
            </a:pPr>
            <a:r>
              <a:rPr lang="en-US" sz="1500" b="1"/>
              <a:t>Uniqueness</a:t>
            </a:r>
            <a:r>
              <a:rPr lang="en-US" sz="1500"/>
              <a:t> (DAMA/ISO): Exact/near-duplicate detection prevents repetition bias.</a:t>
            </a:r>
          </a:p>
          <a:p>
            <a:endParaRPr lang="en-US" sz="1500"/>
          </a:p>
          <a:p>
            <a:pPr marL="228600" indent="-228600">
              <a:buFont typeface="Arial"/>
              <a:buChar char="•"/>
            </a:pPr>
            <a:r>
              <a:rPr lang="en-US" sz="1500" b="1"/>
              <a:t>Reliability/</a:t>
            </a:r>
            <a:r>
              <a:rPr lang="en-US" sz="1500" b="1">
                <a:ea typeface="+mn-lt"/>
                <a:cs typeface="+mn-lt"/>
              </a:rPr>
              <a:t>Consistency</a:t>
            </a:r>
            <a:r>
              <a:rPr lang="en-US" sz="1500"/>
              <a:t> (DAMA/ISO): Agreement (Direct vs Paraphrased) confirms labels are stable across wording.</a:t>
            </a:r>
          </a:p>
          <a:p>
            <a:endParaRPr lang="en-US" sz="1500"/>
          </a:p>
          <a:p>
            <a:pPr marL="228600" indent="-228600">
              <a:buFont typeface="Arial"/>
              <a:buChar char="•"/>
            </a:pPr>
            <a:r>
              <a:rPr lang="en-US" sz="1500" b="1"/>
              <a:t>Integrity (ML)</a:t>
            </a:r>
            <a:r>
              <a:rPr lang="en-US" sz="1500"/>
              <a:t>: Split-leakage check keeps related items in the same split, protecting evaluation fairness.</a:t>
            </a:r>
          </a:p>
          <a:p>
            <a:endParaRPr lang="en-US" sz="1500"/>
          </a:p>
          <a:p>
            <a:pPr marL="228600" indent="-228600">
              <a:buFont typeface="Arial"/>
              <a:buChar char="•"/>
            </a:pPr>
            <a:r>
              <a:rPr lang="en-US" sz="1500" b="1"/>
              <a:t>Representativeness</a:t>
            </a:r>
            <a:r>
              <a:rPr lang="en-US" sz="1500"/>
              <a:t>: Technique balance highlights coverage and fairness risks.</a:t>
            </a:r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FA4DD936-7B1F-6589-C18A-BC282F189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208" y="1848826"/>
            <a:ext cx="5033715" cy="37889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6EE3A3-6169-C55C-0892-05911742D5B0}"/>
              </a:ext>
            </a:extLst>
          </p:cNvPr>
          <p:cNvSpPr txBox="1"/>
          <p:nvPr/>
        </p:nvSpPr>
        <p:spPr>
          <a:xfrm>
            <a:off x="7142107" y="5832762"/>
            <a:ext cx="4585277" cy="3539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1700"/>
              <a:t>Dataset Validation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3504549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53EF8-A03A-00AF-7C6F-81AC435EC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8AEBEE-1081-EF4C-E7F7-E7EAF61BD9BC}"/>
              </a:ext>
            </a:extLst>
          </p:cNvPr>
          <p:cNvSpPr txBox="1"/>
          <p:nvPr/>
        </p:nvSpPr>
        <p:spPr>
          <a:xfrm>
            <a:off x="873191" y="681448"/>
            <a:ext cx="1044632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/>
              <a:t>Balance of the Dataset by the Techniques 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664C76-9E43-72FB-A983-30EF73C60B6F}"/>
              </a:ext>
            </a:extLst>
          </p:cNvPr>
          <p:cNvSpPr txBox="1"/>
          <p:nvPr/>
        </p:nvSpPr>
        <p:spPr>
          <a:xfrm>
            <a:off x="280377" y="1860062"/>
            <a:ext cx="5816599" cy="40626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 b="1">
                <a:ea typeface="+mn-lt"/>
                <a:cs typeface="+mn-lt"/>
              </a:rPr>
              <a:t>Counts of rows per Technique</a:t>
            </a:r>
            <a:r>
              <a:rPr lang="en-US" sz="1500">
                <a:ea typeface="+mn-lt"/>
                <a:cs typeface="+mn-lt"/>
              </a:rPr>
              <a:t>. Some bars were detected with more than 1 technique; these were fixed in the analysis stage.</a:t>
            </a:r>
            <a:endParaRPr lang="en-US" sz="1500"/>
          </a:p>
          <a:p>
            <a:endParaRPr lang="en-US" sz="1500" b="1"/>
          </a:p>
          <a:p>
            <a:r>
              <a:rPr lang="en-US" sz="1500" b="1"/>
              <a:t>Interpretation: </a:t>
            </a:r>
            <a:endParaRPr lang="en-US" sz="1500"/>
          </a:p>
          <a:p>
            <a:endParaRPr lang="en-US" sz="1500" b="1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A taller individual bar represents a larger count per technique.</a:t>
            </a:r>
          </a:p>
          <a:p>
            <a:endParaRPr lang="en-US"/>
          </a:p>
          <a:p>
            <a:r>
              <a:rPr lang="en-US" sz="1500" b="1">
                <a:ea typeface="+mn-lt"/>
                <a:cs typeface="+mn-lt"/>
              </a:rPr>
              <a:t>Graphs: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500">
                <a:ea typeface="+mn-lt"/>
                <a:cs typeface="+mn-lt"/>
              </a:rPr>
              <a:t>X-axis: technique names.</a:t>
            </a:r>
            <a:endParaRPr lang="en-US" sz="1500"/>
          </a:p>
          <a:p>
            <a:pPr marL="285750" indent="-285750">
              <a:buFont typeface="Arial"/>
              <a:buChar char="•"/>
            </a:pPr>
            <a:r>
              <a:rPr lang="en-US" sz="1500">
                <a:ea typeface="+mn-lt"/>
                <a:cs typeface="+mn-lt"/>
              </a:rPr>
              <a:t>Y-axis: number of prompts.</a:t>
            </a:r>
          </a:p>
          <a:p>
            <a:endParaRPr lang="en-US" sz="1500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Why it matters (ISO/DAMA)</a:t>
            </a:r>
            <a:br>
              <a:rPr lang="en-US" sz="1500" b="1">
                <a:ea typeface="+mn-lt"/>
                <a:cs typeface="+mn-lt"/>
              </a:rPr>
            </a:br>
            <a:r>
              <a:rPr lang="en-US" sz="1500">
                <a:ea typeface="+mn-lt"/>
                <a:cs typeface="+mn-lt"/>
              </a:rPr>
              <a:t>Supports Representativeness/Completeness/Consistency. Balanced coverage reduces bias and improves evaluation fairness.</a:t>
            </a:r>
          </a:p>
        </p:txBody>
      </p:sp>
      <p:pic>
        <p:nvPicPr>
          <p:cNvPr id="4" name="Picture 3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D366E6BA-5EF2-D4A0-7451-119B4467F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576" y="1952301"/>
            <a:ext cx="5841932" cy="3507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10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71735-A5C9-C425-4E62-BA595AECF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B08259-807D-7345-2AF1-F653A512432A}"/>
              </a:ext>
            </a:extLst>
          </p:cNvPr>
          <p:cNvSpPr txBox="1"/>
          <p:nvPr/>
        </p:nvSpPr>
        <p:spPr>
          <a:xfrm>
            <a:off x="1411476" y="387395"/>
            <a:ext cx="777297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500"/>
              <a:t>Prompt Lengths and finding outliers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B62D03-32DA-84C0-D473-E5F0A15BA739}"/>
              </a:ext>
            </a:extLst>
          </p:cNvPr>
          <p:cNvSpPr txBox="1"/>
          <p:nvPr/>
        </p:nvSpPr>
        <p:spPr>
          <a:xfrm>
            <a:off x="209062" y="1421912"/>
            <a:ext cx="5975350" cy="48959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endParaRPr lang="en-US" sz="1500" b="1">
              <a:ea typeface="+mn-lt"/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sz="1500" b="1">
                <a:ea typeface="+mn-lt"/>
                <a:cs typeface="+mn-lt"/>
              </a:rPr>
              <a:t>Histogram of prompt lengths (characters), with a normal curve</a:t>
            </a:r>
            <a:r>
              <a:rPr lang="en-US" sz="1500">
                <a:ea typeface="+mn-lt"/>
                <a:cs typeface="+mn-lt"/>
              </a:rPr>
              <a:t> and a </a:t>
            </a:r>
            <a:r>
              <a:rPr lang="en-US" sz="1500" b="1">
                <a:ea typeface="+mn-lt"/>
                <a:cs typeface="+mn-lt"/>
              </a:rPr>
              <a:t>dashed red cutoff</a:t>
            </a:r>
            <a:r>
              <a:rPr lang="en-US" sz="1500">
                <a:ea typeface="+mn-lt"/>
                <a:cs typeface="+mn-lt"/>
              </a:rPr>
              <a:t> at </a:t>
            </a:r>
            <a:r>
              <a:rPr lang="en-US" sz="1500" b="1">
                <a:ea typeface="+mn-lt"/>
                <a:cs typeface="+mn-lt"/>
              </a:rPr>
              <a:t>mean + 3×SD</a:t>
            </a:r>
            <a:r>
              <a:rPr lang="en-US" sz="1500">
                <a:ea typeface="+mn-lt"/>
                <a:cs typeface="+mn-lt"/>
              </a:rPr>
              <a:t>. Right-side shaded area marks </a:t>
            </a:r>
            <a:r>
              <a:rPr lang="en-US" sz="1500" b="1">
                <a:ea typeface="+mn-lt"/>
                <a:cs typeface="+mn-lt"/>
              </a:rPr>
              <a:t>length outliers</a:t>
            </a:r>
            <a:r>
              <a:rPr lang="en-US" sz="1500">
                <a:ea typeface="+mn-lt"/>
                <a:cs typeface="+mn-lt"/>
              </a:rPr>
              <a:t>.</a:t>
            </a:r>
            <a:endParaRPr lang="en-US" sz="1400" b="1">
              <a:ea typeface="+mn-lt"/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sz="1500" b="1">
                <a:ea typeface="+mn-lt"/>
                <a:cs typeface="+mn-lt"/>
              </a:rPr>
              <a:t>Interpretation: </a:t>
            </a:r>
            <a:endParaRPr lang="en-US"/>
          </a:p>
          <a:p>
            <a:pPr>
              <a:lnSpc>
                <a:spcPct val="150000"/>
              </a:lnSpc>
            </a:pPr>
            <a:r>
              <a:rPr lang="en-US" sz="1500">
                <a:ea typeface="+mn-lt"/>
                <a:cs typeface="+mn-lt"/>
              </a:rPr>
              <a:t>The count of rows have a specific word length and those outside the dotted red line are over the limit.</a:t>
            </a:r>
          </a:p>
          <a:p>
            <a:pPr>
              <a:lnSpc>
                <a:spcPct val="150000"/>
              </a:lnSpc>
            </a:pPr>
            <a:r>
              <a:rPr lang="en-US" sz="1500" b="1">
                <a:ea typeface="+mn-lt"/>
                <a:cs typeface="+mn-lt"/>
              </a:rPr>
              <a:t>Graph: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1500">
                <a:ea typeface="+mn-lt"/>
                <a:cs typeface="+mn-lt"/>
              </a:rPr>
              <a:t>X-axis: prompt length.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1500">
                <a:ea typeface="+mn-lt"/>
                <a:cs typeface="+mn-lt"/>
              </a:rPr>
              <a:t>Y-axis: count of prompts in that bin.</a:t>
            </a:r>
          </a:p>
          <a:p>
            <a:pPr>
              <a:lnSpc>
                <a:spcPct val="150000"/>
              </a:lnSpc>
            </a:pPr>
            <a:r>
              <a:rPr lang="en-US" sz="1500" b="1">
                <a:ea typeface="+mn-lt"/>
                <a:cs typeface="+mn-lt"/>
              </a:rPr>
              <a:t>Why it matters (ISO/DAMA)</a:t>
            </a:r>
            <a:br>
              <a:rPr lang="en-US" sz="1500" b="1">
                <a:ea typeface="+mn-lt"/>
                <a:cs typeface="+mn-lt"/>
              </a:rPr>
            </a:br>
            <a:r>
              <a:rPr lang="en-US" sz="1500" b="1">
                <a:ea typeface="+mn-lt"/>
                <a:cs typeface="+mn-lt"/>
              </a:rPr>
              <a:t>Supports Validity/Consistency</a:t>
            </a:r>
            <a:r>
              <a:rPr lang="en-US" sz="1500">
                <a:ea typeface="+mn-lt"/>
                <a:cs typeface="+mn-lt"/>
              </a:rPr>
              <a:t>. Very long items can dominate evaluation or cause runtime issues.</a:t>
            </a:r>
          </a:p>
          <a:p>
            <a:pPr>
              <a:lnSpc>
                <a:spcPct val="150000"/>
              </a:lnSpc>
            </a:pPr>
            <a:endParaRPr lang="en-US" sz="1500"/>
          </a:p>
        </p:txBody>
      </p:sp>
      <p:pic>
        <p:nvPicPr>
          <p:cNvPr id="5" name="Picture 4" descr="A graph with a curve&#10;&#10;AI-generated content may be incorrect.">
            <a:extLst>
              <a:ext uri="{FF2B5EF4-FFF2-40B4-BE49-F238E27FC236}">
                <a16:creationId xmlns:a16="http://schemas.microsoft.com/office/drawing/2014/main" id="{EFA7EEC1-85DB-CB9B-1BAC-DA159622A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170" y="3190142"/>
            <a:ext cx="5715316" cy="3473450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E54F000-A6E2-D1F7-0A0A-F4BB94F66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3358" y="538773"/>
            <a:ext cx="2444750" cy="250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402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062F3-B528-B6E3-2D6E-7411C5B2B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048B18F-2186-5B6D-5C8E-29A3A1B141E3}"/>
              </a:ext>
            </a:extLst>
          </p:cNvPr>
          <p:cNvSpPr txBox="1"/>
          <p:nvPr/>
        </p:nvSpPr>
        <p:spPr>
          <a:xfrm>
            <a:off x="2235511" y="108971"/>
            <a:ext cx="7099877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500">
                <a:ea typeface="+mn-lt"/>
                <a:cs typeface="+mn-lt"/>
              </a:rPr>
              <a:t>Missingness by prompt Columns </a:t>
            </a:r>
            <a:endParaRPr lang="en-US" sz="35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F5832B-C055-8864-A036-1FA99E7F0AC4}"/>
              </a:ext>
            </a:extLst>
          </p:cNvPr>
          <p:cNvSpPr txBox="1"/>
          <p:nvPr/>
        </p:nvSpPr>
        <p:spPr>
          <a:xfrm>
            <a:off x="582246" y="2002692"/>
            <a:ext cx="5410200" cy="35109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b="1">
                <a:ea typeface="+mn-lt"/>
                <a:cs typeface="+mn-lt"/>
              </a:rPr>
              <a:t>% of strict missing</a:t>
            </a:r>
            <a:r>
              <a:rPr lang="en-US" sz="1500">
                <a:ea typeface="+mn-lt"/>
                <a:cs typeface="+mn-lt"/>
              </a:rPr>
              <a:t> per column, where missing = NA/blank/whitespace.</a:t>
            </a:r>
            <a:endParaRPr lang="en-US" sz="1500" b="1">
              <a:ea typeface="+mn-lt"/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sz="1500" b="1">
                <a:ea typeface="+mn-lt"/>
                <a:cs typeface="+mn-lt"/>
              </a:rPr>
              <a:t>Interpretation: </a:t>
            </a:r>
            <a:r>
              <a:rPr lang="en-US" sz="1500">
                <a:ea typeface="+mn-lt"/>
                <a:cs typeface="+mn-lt"/>
              </a:rPr>
              <a:t>The redder and taller the bars, the more the missingness.</a:t>
            </a:r>
          </a:p>
          <a:p>
            <a:pPr>
              <a:lnSpc>
                <a:spcPct val="150000"/>
              </a:lnSpc>
            </a:pPr>
            <a:r>
              <a:rPr lang="en-US" sz="1500" b="1">
                <a:ea typeface="+mn-lt"/>
                <a:cs typeface="+mn-lt"/>
              </a:rPr>
              <a:t>Graph: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1500">
                <a:ea typeface="+mn-lt"/>
                <a:cs typeface="+mn-lt"/>
              </a:rPr>
              <a:t>X-axis: columns.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1500">
                <a:ea typeface="+mn-lt"/>
                <a:cs typeface="+mn-lt"/>
              </a:rPr>
              <a:t>Y-axis: % missing (0–100%).</a:t>
            </a:r>
            <a:endParaRPr lang="en-US" sz="1500"/>
          </a:p>
          <a:p>
            <a:pPr>
              <a:lnSpc>
                <a:spcPct val="150000"/>
              </a:lnSpc>
            </a:pPr>
            <a:r>
              <a:rPr lang="en-US" sz="1500" b="1">
                <a:ea typeface="+mn-lt"/>
                <a:cs typeface="+mn-lt"/>
              </a:rPr>
              <a:t>Why it matters (ISO/DAMA)</a:t>
            </a:r>
            <a:br>
              <a:rPr lang="en-US" sz="1500" b="1">
                <a:ea typeface="+mn-lt"/>
                <a:cs typeface="+mn-lt"/>
              </a:rPr>
            </a:br>
            <a:r>
              <a:rPr lang="en-US" sz="1500">
                <a:ea typeface="+mn-lt"/>
                <a:cs typeface="+mn-lt"/>
              </a:rPr>
              <a:t>Maps to Completeness. Missing fields break analysis or skew results.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E1944A-1EA2-5BDD-5FDA-80F1F5F63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758" y="3253144"/>
            <a:ext cx="5624627" cy="3444143"/>
          </a:xfrm>
          <a:prstGeom prst="rect">
            <a:avLst/>
          </a:prstGeom>
        </p:spPr>
      </p:pic>
      <p:pic>
        <p:nvPicPr>
          <p:cNvPr id="8" name="Picture 7" descr="A screenshot of a data&#10;&#10;AI-generated content may be incorrect.">
            <a:extLst>
              <a:ext uri="{FF2B5EF4-FFF2-40B4-BE49-F238E27FC236}">
                <a16:creationId xmlns:a16="http://schemas.microsoft.com/office/drawing/2014/main" id="{0EF83A7F-04F3-19DA-B1D8-177314CC0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995" y="889000"/>
            <a:ext cx="3741127" cy="221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0116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23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Mesh</vt:lpstr>
      <vt:lpstr> Benchmarking llm safety against social engineering techniques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Success Rate for Human Labels </vt:lpstr>
      <vt:lpstr>Attack rates by technique and model</vt:lpstr>
      <vt:lpstr>PowerPoint Presentation</vt:lpstr>
      <vt:lpstr>PowerPoint Presentation</vt:lpstr>
      <vt:lpstr>PowerPoint Presentation</vt:lpstr>
      <vt:lpstr>PowerPoint Presentation</vt:lpstr>
      <vt:lpstr>Thank You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2025-10-22T13:03:11Z</dcterms:created>
  <dcterms:modified xsi:type="dcterms:W3CDTF">2025-10-29T13:26:52Z</dcterms:modified>
</cp:coreProperties>
</file>

<file path=docProps/thumbnail.jpeg>
</file>